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471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351" r:id="rId4"/>
    <p:sldId id="260" r:id="rId5"/>
    <p:sldId id="356" r:id="rId6"/>
    <p:sldId id="357" r:id="rId7"/>
    <p:sldId id="358" r:id="rId8"/>
    <p:sldId id="359" r:id="rId9"/>
    <p:sldId id="262" r:id="rId10"/>
    <p:sldId id="263" r:id="rId11"/>
    <p:sldId id="341" r:id="rId12"/>
    <p:sldId id="349" r:id="rId13"/>
    <p:sldId id="350" r:id="rId14"/>
    <p:sldId id="342" r:id="rId15"/>
    <p:sldId id="360" r:id="rId16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4CD350CA-C6E2-4431-99F3-05B1AB42CE15}">
          <p14:sldIdLst>
            <p14:sldId id="257"/>
            <p14:sldId id="258"/>
            <p14:sldId id="351"/>
            <p14:sldId id="260"/>
            <p14:sldId id="356"/>
            <p14:sldId id="357"/>
            <p14:sldId id="358"/>
            <p14:sldId id="359"/>
            <p14:sldId id="262"/>
            <p14:sldId id="263"/>
            <p14:sldId id="341"/>
            <p14:sldId id="349"/>
            <p14:sldId id="350"/>
            <p14:sldId id="342"/>
            <p14:sldId id="360"/>
          </p14:sldIdLst>
        </p14:section>
        <p14:section name="Image Descriptions for Unsighted Students" id="{00A287F6-A8E3-45AF-B134-F9B40F80FF85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b" initials="DM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F9A"/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1400" autoAdjust="0"/>
    <p:restoredTop sz="68552" autoAdjust="0"/>
  </p:normalViewPr>
  <p:slideViewPr>
    <p:cSldViewPr>
      <p:cViewPr>
        <p:scale>
          <a:sx n="60" d="100"/>
          <a:sy n="60" d="100"/>
        </p:scale>
        <p:origin x="-1422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5" d="100"/>
        <a:sy n="4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07239A2D-5509-46C6-9869-F16F2520DFB7}" type="datetime1">
              <a:rPr lang="en-US" altLang="en-US"/>
              <a:pPr>
                <a:defRPr/>
              </a:pPr>
              <a:t>4/22/2020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28D78698-9766-46B5-A726-2A2D573D0D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71815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7A3E0A0C-F038-4D04-8139-3801EB6B06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2369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Corporate culture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: A blend of ideas, customs, traditional practices, company values, and shared meanings. </a:t>
            </a:r>
          </a:p>
          <a:p>
            <a:pPr lvl="1" eaLnBrk="1" hangingPunct="1"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To help define normal behavior for everyone who works in a company.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Nearly twice as many employees observe misconduct by coworkers in weak ethical cultures companies.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600" b="1" kern="1200" dirty="0" smtClean="0">
              <a:solidFill>
                <a:schemeClr val="tx2"/>
              </a:solidFill>
              <a:latin typeface="Tahoma" pitchFamily="34" charset="0"/>
              <a:ea typeface="MS PGothic" panose="020B0600070205080204" pitchFamily="34" charset="-128"/>
              <a:cs typeface="MS PGothic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600" b="1" kern="1200" dirty="0" smtClean="0">
                <a:solidFill>
                  <a:schemeClr val="tx2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Ethical climate: </a:t>
            </a:r>
            <a:r>
              <a:rPr lang="en-US" sz="2600" kern="1200" dirty="0" smtClean="0">
                <a:solidFill>
                  <a:schemeClr val="tx2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The unspoken understanding among employees of what is and is not acceptable behavior.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500" kern="1200" dirty="0" smtClean="0">
                <a:solidFill>
                  <a:schemeClr val="tx2"/>
                </a:solidFill>
                <a:latin typeface="Tahoma" pitchFamily="34" charset="0"/>
                <a:ea typeface="MS PGothic" charset="0"/>
                <a:cs typeface="MS PGothic" charset="0"/>
              </a:rPr>
              <a:t>Based on the expected standards and norms.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600" kern="1200" dirty="0" smtClean="0">
                <a:solidFill>
                  <a:schemeClr val="tx2"/>
                </a:solidFill>
                <a:latin typeface="Tahoma" pitchFamily="34" charset="0"/>
                <a:ea typeface="MS PGothic" charset="0"/>
                <a:cs typeface="MS PGothic" charset="0"/>
              </a:rPr>
              <a:t>Multiple climates (or </a:t>
            </a:r>
            <a:r>
              <a:rPr lang="en-US" sz="2600" kern="1200" dirty="0" err="1" smtClean="0">
                <a:solidFill>
                  <a:schemeClr val="tx2"/>
                </a:solidFill>
                <a:latin typeface="Tahoma" pitchFamily="34" charset="0"/>
                <a:ea typeface="MS PGothic" charset="0"/>
                <a:cs typeface="MS PGothic" charset="0"/>
              </a:rPr>
              <a:t>subclimates</a:t>
            </a:r>
            <a:r>
              <a:rPr lang="en-US" sz="2600" kern="1200" dirty="0" smtClean="0">
                <a:solidFill>
                  <a:schemeClr val="tx2"/>
                </a:solidFill>
                <a:latin typeface="Tahoma" pitchFamily="34" charset="0"/>
                <a:ea typeface="MS PGothic" charset="0"/>
                <a:cs typeface="MS PGothic" charset="0"/>
              </a:rPr>
              <a:t>) can exist within one organization.</a:t>
            </a:r>
          </a:p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0283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Top Management Commitment and Involvement:</a:t>
            </a:r>
          </a:p>
          <a:p>
            <a:pPr lvl="1" eaLnBrk="1" hangingPunct="1">
              <a:spcAft>
                <a:spcPts val="15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Critical to fostering employee ethical behavior.</a:t>
            </a:r>
            <a:endParaRPr lang="en-US" altLang="en-US" sz="1000" dirty="0" smtClean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Ethics Policies or Codes: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As a guidance to managers and employees to solve ethical dilemma.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In U.S. policies tend to be</a:t>
            </a:r>
            <a:r>
              <a:rPr lang="en-US" altLang="en-US" i="1" dirty="0" smtClean="0"/>
              <a:t> instrumental</a:t>
            </a:r>
            <a:r>
              <a:rPr lang="en-US" altLang="en-US" dirty="0" smtClean="0"/>
              <a:t>, providing rules and procedures.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In Japan policies tend to be combination of </a:t>
            </a:r>
            <a:r>
              <a:rPr lang="en-US" altLang="en-US" i="1" dirty="0" smtClean="0"/>
              <a:t>legal compliance </a:t>
            </a:r>
            <a:r>
              <a:rPr lang="en-US" altLang="en-US" dirty="0" smtClean="0"/>
              <a:t>and </a:t>
            </a:r>
            <a:r>
              <a:rPr lang="en-US" altLang="en-US" i="1" dirty="0" smtClean="0"/>
              <a:t>company values.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Ethics programs must be widely distributed and associated with ethics training.</a:t>
            </a:r>
          </a:p>
          <a:p>
            <a:pPr marL="342900" lvl="1" indent="0" eaLnBrk="1" hangingPunct="1">
              <a:spcBef>
                <a:spcPts val="1200"/>
              </a:spcBef>
              <a:buClr>
                <a:schemeClr val="accent1"/>
              </a:buClr>
              <a:buNone/>
            </a:pPr>
            <a:r>
              <a:rPr lang="en-US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Example: 3M’s Code of Conduct.</a:t>
            </a: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Ethics and Compliance Officers: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Many created as early as the 1980s.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Membership in professional association, Ethics and Compliance Officers Association (ECOA), doubled between 2000 and 2004.</a:t>
            </a:r>
          </a:p>
          <a:p>
            <a:pPr lvl="1" eaLnBrk="1" hangingPunct="1">
              <a:spcAft>
                <a:spcPts val="15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Recently ECOA and Ethics Resource Center merged into the Ethics Compliance Alliance.</a:t>
            </a:r>
            <a:endParaRPr lang="en-US" altLang="en-US" sz="1000" dirty="0" smtClean="0"/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Ethics Reporting Mechanisms: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Often called the “helpline” or “hotline.”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Purposes: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To provide interpretations of proper ethical behavior.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To create avenue for reporting unethical conduct.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To provide information-sharing tools for employees and stakeholders.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Executives tend to use the helpline more often than middle managers.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Ethics Training Programs: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Generally the most expensive and time-consuming element of an ethics program.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Found regularly in larger business organizations.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Small and medium businesses are more likely to offer training in alignment with regulatory guidelines.</a:t>
            </a:r>
          </a:p>
          <a:p>
            <a:pPr lvl="1" eaLnBrk="1" hangingPunct="1"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à"/>
            </a:pPr>
            <a:r>
              <a:rPr lang="en-US" altLang="en-US" dirty="0" smtClean="0">
                <a:sym typeface="Wingdings" panose="05000000000000000000" pitchFamily="2" charset="2"/>
              </a:rPr>
              <a:t>Example: “Giving Voice to Values” program.</a:t>
            </a:r>
            <a:endParaRPr lang="en-US" altLang="en-US" dirty="0" smtClean="0"/>
          </a:p>
          <a:p>
            <a:endParaRPr lang="en-US" altLang="en-US" b="1" dirty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20D840E-1AFB-420B-B6C5-AB65851F1214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4587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4118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41182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Doing business in global context brings up host of complex ethical challenges.</a:t>
            </a:r>
          </a:p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Bribery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: a questionable or unjust payment often to a government official to ensure or facilitate a business transaction.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International watchdog agency, Transparency International, publishes a survey of countries</a:t>
            </a:r>
            <a:r>
              <a:rPr lang="ja-JP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’</a:t>
            </a:r>
            <a:r>
              <a:rPr lang="en-US" altLang="ja-JP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levels of corruption.</a:t>
            </a:r>
          </a:p>
          <a:p>
            <a:pPr marL="752475" lvl="2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Bribe-taking more likely in countries with low per capita income, low salaries for government officials, and less income variation.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Dow Jones Anti-Corruption Survey</a:t>
            </a:r>
          </a:p>
          <a:p>
            <a:pPr marL="80010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Seventy-one percent of respondents stopped or delayed business dealings with corrupt partners.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Numerous efforts to prohibit bribery:</a:t>
            </a:r>
          </a:p>
          <a:p>
            <a:pPr marL="80010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U.S. Foreign ­Corrupt Practices Act (FCPA). </a:t>
            </a:r>
          </a:p>
          <a:p>
            <a:pPr marL="80010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The United Kingdom’s Bribery Act prohibits bribery.</a:t>
            </a:r>
          </a:p>
          <a:p>
            <a:pPr marL="80010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Anti-Bribery Law in Brazil, India and Mexico.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Organization’s culture and ethical work climate play a central role in encouraging employees to act ethically. </a:t>
            </a:r>
          </a:p>
          <a:p>
            <a:pPr marL="295275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7097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6690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600" kern="1200" dirty="0" smtClean="0">
                <a:solidFill>
                  <a:schemeClr val="tx2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Business operations can be highly specialized, leading to ethical challenges related to those functional areas.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1200" dirty="0" smtClean="0">
                <a:solidFill>
                  <a:schemeClr val="tx2"/>
                </a:solidFill>
                <a:latin typeface="Tahoma" pitchFamily="34" charset="0"/>
                <a:ea typeface="MS PGothic" panose="020B0600070205080204" pitchFamily="34" charset="-128"/>
                <a:cs typeface="ＭＳ Ｐゴシック" charset="0"/>
              </a:rPr>
              <a:t>Professional ethical standards may conflict with the ethical standards within the organization.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en-US" sz="2000" kern="1200" dirty="0" smtClean="0">
              <a:solidFill>
                <a:schemeClr val="tx2"/>
              </a:solidFill>
              <a:latin typeface="Tahoma" pitchFamily="34" charset="0"/>
              <a:ea typeface="MS PGothic" panose="020B0600070205080204" pitchFamily="34" charset="-128"/>
              <a:cs typeface="ＭＳ Ｐゴシック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1200" b="1" kern="1200" dirty="0" smtClean="0">
                <a:solidFill>
                  <a:srgbClr val="125F9A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Accounting Ethics </a:t>
            </a:r>
            <a:r>
              <a:rPr lang="en-US" dirty="0" smtClean="0">
                <a:ea typeface="ＭＳ Ｐゴシック" charset="0"/>
              </a:rPr>
              <a:t>Critically important component of every business firm.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dirty="0" smtClean="0">
                <a:ea typeface="ＭＳ Ｐゴシック" charset="0"/>
              </a:rPr>
              <a:t>Financial records must be audited by a certified professional accounting firm.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dirty="0" smtClean="0">
                <a:ea typeface="ＭＳ Ｐゴシック" charset="0"/>
              </a:rPr>
              <a:t>Requirements of the accounting function: 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Responsibilities. 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Public interest. 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Integrity. 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Objectivity and independence. 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Due care.</a:t>
            </a:r>
          </a:p>
          <a:p>
            <a:pPr marL="0" indent="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en-US" dirty="0" smtClean="0">
                <a:ea typeface="ＭＳ Ｐゴシック" charset="0"/>
              </a:rPr>
              <a:t>Conflict of interest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Conflict with self-interest (of the accounting firm) and the interests of others (shareholders and the public). 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en-US" sz="1200" kern="1200" dirty="0" smtClean="0">
              <a:solidFill>
                <a:schemeClr val="tx1"/>
              </a:solidFill>
              <a:latin typeface="Tahoma" pitchFamily="34" charset="0"/>
              <a:ea typeface="MS PGothic" panose="020B0600070205080204" pitchFamily="34" charset="-128"/>
              <a:cs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359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200" b="1" kern="1200" dirty="0" smtClean="0">
                <a:solidFill>
                  <a:srgbClr val="125F9A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Financial Ethics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Responsibilities to manage the firm’s assets and raising capital.</a:t>
            </a:r>
            <a:endParaRPr lang="en-US" altLang="en-US" sz="24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à"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  <a:sym typeface="Wingdings" panose="05000000000000000000" pitchFamily="2" charset="2"/>
              </a:rPr>
              <a:t>Example of ethical issues: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Barclays PLC was accused of fraud.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The Royal Bank of Scotland scandal.</a:t>
            </a:r>
          </a:p>
          <a:p>
            <a:pPr marL="0" indent="0" eaLnBrk="1" hangingPunct="1">
              <a:spcBef>
                <a:spcPts val="1200"/>
              </a:spcBef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Self-regulation as the best path for ethical compliance.</a:t>
            </a:r>
          </a:p>
          <a:p>
            <a:endParaRPr lang="en-US" b="1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359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b="1" dirty="0" smtClean="0"/>
              <a:t>Marketing</a:t>
            </a:r>
            <a:r>
              <a:rPr lang="en-US" b="1" baseline="0" dirty="0" smtClean="0"/>
              <a:t> Ethics </a:t>
            </a:r>
          </a:p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Marketing: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advertising, distributing, and selling products or services.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Issues in marketing ethics emphasize </a:t>
            </a:r>
            <a:r>
              <a:rPr lang="en-US" altLang="en-US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honesty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and </a:t>
            </a:r>
            <a:r>
              <a:rPr lang="en-US" altLang="en-US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transparency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 advertising.</a:t>
            </a:r>
          </a:p>
          <a:p>
            <a:pPr lvl="1" eaLnBrk="1" hangingPunct="1">
              <a:buClr>
                <a:srgbClr val="FF0000"/>
              </a:buClr>
              <a:buFont typeface="Wingdings" panose="05000000000000000000" pitchFamily="2" charset="2"/>
              <a:buChar char="à"/>
            </a:pPr>
            <a:r>
              <a:rPr lang="en-US" altLang="en-US" dirty="0" smtClean="0">
                <a:sym typeface="Wingdings" panose="05000000000000000000" pitchFamily="2" charset="2"/>
              </a:rPr>
              <a:t>Example: Outcome Health misled their customers.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  <a:sym typeface="Wingdings" panose="05000000000000000000" pitchFamily="2" charset="2"/>
              </a:rPr>
              <a:t>American Marketing Association (AMA) code of ethics: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>
                <a:sym typeface="Wingdings" panose="05000000000000000000" pitchFamily="2" charset="2"/>
              </a:rPr>
              <a:t>Do no harm.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>
                <a:sym typeface="Wingdings" panose="05000000000000000000" pitchFamily="2" charset="2"/>
              </a:rPr>
              <a:t>Foster trust.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>
                <a:sym typeface="Wingdings" panose="05000000000000000000" pitchFamily="2" charset="2"/>
              </a:rPr>
              <a:t>Embrace ethical values.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359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Information Technology Ethics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Ethical challenges in this field involve: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Invasions of privacy.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The collection and storage of, and access to, personal and business information.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Confidentiality of electronic mail communication.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Copyright protection regarding software, music, and intellectual property.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Cyberbullying.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342900" lvl="1" indent="0" eaLnBrk="1" hangingPunct="1">
              <a:buClr>
                <a:schemeClr val="accent1"/>
              </a:buClr>
              <a:buNone/>
            </a:pPr>
            <a:r>
              <a:rPr lang="en-US" dirty="0" smtClean="0">
                <a:solidFill>
                  <a:srgbClr val="FF0000"/>
                </a:solidFill>
                <a:sym typeface="Wingdings"/>
              </a:rPr>
              <a:t> </a:t>
            </a:r>
            <a:r>
              <a:rPr lang="en-US" altLang="en-US" dirty="0" smtClean="0"/>
              <a:t>Example: </a:t>
            </a:r>
            <a:r>
              <a:rPr lang="en-US" altLang="en-US" dirty="0" err="1" smtClean="0"/>
              <a:t>Vtech</a:t>
            </a:r>
            <a:r>
              <a:rPr lang="en-US" altLang="en-US" dirty="0" smtClean="0"/>
              <a:t> collected personal information from children without parental consent.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359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Supply Chain: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production and operations functions needed to create a product or service.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Issues in supply chain ethics emphasize </a:t>
            </a:r>
            <a:r>
              <a:rPr lang="en-US" altLang="en-US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integrity, value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and </a:t>
            </a:r>
            <a:r>
              <a:rPr lang="en-US" altLang="en-US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loyalty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 business dealings.</a:t>
            </a:r>
          </a:p>
          <a:p>
            <a:pPr lvl="1" eaLnBrk="1" hangingPunct="1">
              <a:buClr>
                <a:srgbClr val="FF0000"/>
              </a:buClr>
              <a:buFont typeface="Wingdings" panose="05000000000000000000" pitchFamily="2" charset="2"/>
              <a:buChar char="à"/>
            </a:pPr>
            <a:r>
              <a:rPr lang="en-US" altLang="en-US" dirty="0" smtClean="0">
                <a:sym typeface="Wingdings" panose="05000000000000000000" pitchFamily="2" charset="2"/>
              </a:rPr>
              <a:t>Example: Kobe Steel Limited misled their customers.</a:t>
            </a: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  <a:sym typeface="Wingdings" panose="05000000000000000000" pitchFamily="2" charset="2"/>
              </a:rPr>
              <a:t>Institute for Supply Management (ISM) principles and standards: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>
                <a:sym typeface="Wingdings" panose="05000000000000000000" pitchFamily="2" charset="2"/>
              </a:rPr>
              <a:t>Avoid impropriety.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>
                <a:sym typeface="Wingdings" panose="05000000000000000000" pitchFamily="2" charset="2"/>
              </a:rPr>
              <a:t>Be responsible.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>
                <a:sym typeface="Wingdings" panose="05000000000000000000" pitchFamily="2" charset="2"/>
              </a:rPr>
              <a:t>Protect confidentiality.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>
                <a:sym typeface="Wingdings" panose="05000000000000000000" pitchFamily="2" charset="2"/>
              </a:rPr>
              <a:t>Follow the law.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359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rgbClr val="125F9A"/>
                </a:solidFill>
                <a:latin typeface="Tahoma" pitchFamily="34" charset="0"/>
                <a:ea typeface="MS PGothic" charset="0"/>
                <a:cs typeface="MS PGothic" charset="0"/>
              </a:rPr>
              <a:t>Building Ethics Safeguard Into the Company</a:t>
            </a:r>
            <a:endParaRPr lang="en-GB" b="1" dirty="0" smtClean="0"/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en-US" dirty="0" smtClean="0">
                <a:ea typeface="MS PGothic" charset="-128"/>
              </a:rPr>
              <a:t>To improve the quality of a company</a:t>
            </a:r>
            <a:r>
              <a:rPr lang="ja-JP" altLang="en-US" dirty="0" smtClean="0">
                <a:ea typeface="MS PGothic" charset="-128"/>
              </a:rPr>
              <a:t>’</a:t>
            </a:r>
            <a:r>
              <a:rPr lang="en-US" altLang="ja-JP" dirty="0" smtClean="0">
                <a:ea typeface="MS PGothic" charset="-128"/>
              </a:rPr>
              <a:t>s ethical performance you have to change the culture so that ethics is part of everyday decision-making.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altLang="en-US" dirty="0" smtClean="0">
                <a:ea typeface="MS PGothic" charset="-128"/>
              </a:rPr>
              <a:t>To do so means institutionalizing ethics or building ethics safeguards in to everyday routines.</a:t>
            </a:r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4118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Two Ethics Approaches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1200" kern="1200" dirty="0" smtClean="0">
                <a:solidFill>
                  <a:schemeClr val="tx2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Compliance-based approach: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2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Seeks to avoid legal sanctions.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2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Emphasizes the threat of detection and punishment.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1200" kern="1200" dirty="0" smtClean="0">
                <a:solidFill>
                  <a:schemeClr val="tx2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Integrity-based approach: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2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Combines concern for law with employee responsibility.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2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Promotes acting with integrity and conduct business with honesty and fairness.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1200" kern="1200" dirty="0" smtClean="0">
                <a:solidFill>
                  <a:schemeClr val="tx2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Both approaches have been found to lessen unethical conduct, but in somewhat different ways.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3E0A0C-F038-4D04-8139-3801EB6B060D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055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6</a:t>
            </a:r>
          </a:p>
        </p:txBody>
      </p:sp>
    </p:spTree>
    <p:extLst>
      <p:ext uri="{BB962C8B-B14F-4D97-AF65-F5344CB8AC3E}">
        <p14:creationId xmlns:p14="http://schemas.microsoft.com/office/powerpoint/2010/main" val="4237391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2460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A40DABE7-4001-4858-BD0B-68591D5DBA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/>
              <a:t>Chapter 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0972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416675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FEAC69FD-4B1A-4C19-B193-B56C4CDDCD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6</a:t>
            </a:r>
          </a:p>
        </p:txBody>
      </p:sp>
    </p:spTree>
    <p:extLst>
      <p:ext uri="{BB962C8B-B14F-4D97-AF65-F5344CB8AC3E}">
        <p14:creationId xmlns:p14="http://schemas.microsoft.com/office/powerpoint/2010/main" val="39702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>
                <a:solidFill>
                  <a:schemeClr val="bg1"/>
                </a:solidFill>
                <a:latin typeface="Calibri" charset="0"/>
              </a:rPr>
              <a:t>Copyright © 2017 McGraw-Hill Education. All rights reserved. No reproduction or distribution without the prior written consent of McGraw-Hill Education.</a:t>
            </a:r>
            <a:endParaRPr lang="en-US" altLang="en-US" sz="900" b="1" i="1">
              <a:solidFill>
                <a:schemeClr val="bg1"/>
              </a:solidFill>
              <a:latin typeface="Calibri" charset="0"/>
            </a:endParaRPr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9890"/>
            <a:ext cx="9144000" cy="683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6</a:t>
            </a:r>
          </a:p>
        </p:txBody>
      </p:sp>
    </p:spTree>
    <p:extLst>
      <p:ext uri="{BB962C8B-B14F-4D97-AF65-F5344CB8AC3E}">
        <p14:creationId xmlns:p14="http://schemas.microsoft.com/office/powerpoint/2010/main" val="4212264847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6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252395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20574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6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57200" y="4114800"/>
            <a:ext cx="1752600" cy="1676400"/>
          </a:xfrm>
          <a:prstGeom prst="rect">
            <a:avLst/>
          </a:prstGeom>
        </p:spPr>
        <p:txBody>
          <a:bodyPr/>
          <a:lstStyle>
            <a:lvl4pPr>
              <a:defRPr/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743200" y="4114800"/>
            <a:ext cx="1905000" cy="137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4"/>
          </p:nvPr>
        </p:nvSpPr>
        <p:spPr>
          <a:xfrm>
            <a:off x="4953000" y="4114800"/>
            <a:ext cx="2438400" cy="137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5" hasCustomPrompt="1"/>
          </p:nvPr>
        </p:nvSpPr>
        <p:spPr>
          <a:xfrm>
            <a:off x="7543800" y="4114800"/>
            <a:ext cx="1446213" cy="1524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13421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20574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6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228600" y="4114800"/>
            <a:ext cx="1752600" cy="1676400"/>
          </a:xfrm>
          <a:prstGeom prst="rect">
            <a:avLst/>
          </a:prstGeom>
        </p:spPr>
        <p:txBody>
          <a:bodyPr/>
          <a:lstStyle>
            <a:lvl4pPr marL="1028700" indent="0">
              <a:buNone/>
              <a:defRPr/>
            </a:lvl4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 smtClean="0"/>
              <a:t>levell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133600" y="4191000"/>
            <a:ext cx="1905000" cy="137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3810000" y="4191000"/>
            <a:ext cx="1752600" cy="137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5" hasCustomPrompt="1"/>
          </p:nvPr>
        </p:nvSpPr>
        <p:spPr>
          <a:xfrm>
            <a:off x="5617819" y="4191000"/>
            <a:ext cx="1293813" cy="1524000"/>
          </a:xfrm>
          <a:prstGeom prst="rect">
            <a:avLst/>
          </a:prstGeom>
        </p:spPr>
        <p:txBody>
          <a:bodyPr/>
          <a:lstStyle>
            <a:lvl3pPr marL="685800" indent="0">
              <a:buNone/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13" name="Oval 12"/>
          <p:cNvSpPr/>
          <p:nvPr userDrawn="1"/>
        </p:nvSpPr>
        <p:spPr>
          <a:xfrm>
            <a:off x="304800" y="4191000"/>
            <a:ext cx="1600200" cy="1600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 userDrawn="1"/>
        </p:nvSpPr>
        <p:spPr>
          <a:xfrm>
            <a:off x="1981200" y="4191000"/>
            <a:ext cx="1600200" cy="1600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 userDrawn="1"/>
        </p:nvSpPr>
        <p:spPr>
          <a:xfrm>
            <a:off x="3657600" y="4191000"/>
            <a:ext cx="1600200" cy="1600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 userDrawn="1"/>
        </p:nvSpPr>
        <p:spPr>
          <a:xfrm>
            <a:off x="5334000" y="4191000"/>
            <a:ext cx="1600200" cy="1600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172200" y="2133600"/>
            <a:ext cx="2455863" cy="1295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Oval 18"/>
          <p:cNvSpPr/>
          <p:nvPr userDrawn="1"/>
        </p:nvSpPr>
        <p:spPr>
          <a:xfrm>
            <a:off x="7010400" y="4191000"/>
            <a:ext cx="1600200" cy="1600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528809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066800" y="1524000"/>
            <a:ext cx="7086600" cy="4572000"/>
          </a:xfrm>
          <a:prstGeom prst="rect">
            <a:avLst/>
          </a:prstGeom>
          <a:ln w="28575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10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6</a:t>
            </a:r>
          </a:p>
        </p:txBody>
      </p:sp>
    </p:spTree>
    <p:extLst>
      <p:ext uri="{BB962C8B-B14F-4D97-AF65-F5344CB8AC3E}">
        <p14:creationId xmlns:p14="http://schemas.microsoft.com/office/powerpoint/2010/main" val="385981187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58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624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6</a:t>
            </a:r>
          </a:p>
        </p:txBody>
      </p:sp>
      <p:sp>
        <p:nvSpPr>
          <p:cNvPr id="13" name="Title 3" hidden="1"/>
          <p:cNvSpPr txBox="1">
            <a:spLocks/>
          </p:cNvSpPr>
          <p:nvPr userDrawn="1"/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/>
              <a:t>Chapter 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5885061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959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39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6</a:t>
            </a:r>
          </a:p>
        </p:txBody>
      </p:sp>
    </p:spTree>
    <p:extLst>
      <p:ext uri="{BB962C8B-B14F-4D97-AF65-F5344CB8AC3E}">
        <p14:creationId xmlns:p14="http://schemas.microsoft.com/office/powerpoint/2010/main" val="127299080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0080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FFF4B928-66A5-4C82-9D6A-CD58C8F5E7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42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chemeClr val="bg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52" r:id="rId1"/>
    <p:sldLayoutId id="2147484653" r:id="rId2"/>
    <p:sldLayoutId id="2147484654" r:id="rId3"/>
    <p:sldLayoutId id="2147484661" r:id="rId4"/>
    <p:sldLayoutId id="2147484662" r:id="rId5"/>
    <p:sldLayoutId id="2147484655" r:id="rId6"/>
    <p:sldLayoutId id="2147484656" r:id="rId7"/>
    <p:sldLayoutId id="2147484657" r:id="rId8"/>
    <p:sldLayoutId id="2147484658" r:id="rId9"/>
    <p:sldLayoutId id="2147484659" r:id="rId10"/>
    <p:sldLayoutId id="2147484660" r:id="rId11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764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Chapter 6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2509301"/>
            <a:ext cx="8229600" cy="85954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Organizational Ethics</a:t>
            </a:r>
          </a:p>
        </p:txBody>
      </p:sp>
      <p:pic>
        <p:nvPicPr>
          <p:cNvPr id="13316" name="Picture 1" descr="Null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429000"/>
            <a:ext cx="28956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15637" y="6502400"/>
            <a:ext cx="8312727" cy="287322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©</a:t>
            </a:r>
            <a:r>
              <a:rPr lang="en-US" altLang="en-US" sz="900" dirty="0" smtClean="0">
                <a:solidFill>
                  <a:srgbClr val="125F9A"/>
                </a:solidFill>
                <a:effectLst/>
                <a:latin typeface="Calibri" charset="0"/>
              </a:rPr>
              <a:t>2020 </a:t>
            </a:r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3190" y="453190"/>
            <a:ext cx="82296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Two </a:t>
            </a:r>
            <a:r>
              <a:rPr lang="en-US" altLang="ja-JP" sz="3400" b="1" dirty="0">
                <a:solidFill>
                  <a:srgbClr val="125F9A"/>
                </a:solidFill>
                <a:latin typeface="+mn-lt"/>
              </a:rPr>
              <a:t>Ethics Approaches </a:t>
            </a:r>
            <a:endParaRPr lang="en-US" altLang="en-US" sz="3400" b="1" dirty="0">
              <a:solidFill>
                <a:srgbClr val="125F9A"/>
              </a:solidFill>
              <a:latin typeface="+mn-lt"/>
            </a:endParaRPr>
          </a:p>
        </p:txBody>
      </p:sp>
      <p:sp>
        <p:nvSpPr>
          <p:cNvPr id="7" name="Content Placeholder 2"/>
          <p:cNvSpPr txBox="1">
            <a:spLocks noGrp="1" noChangeArrowheads="1"/>
          </p:cNvSpPr>
          <p:nvPr>
            <p:ph type="body" sz="quarter" idx="10"/>
          </p:nvPr>
        </p:nvSpPr>
        <p:spPr>
          <a:xfrm>
            <a:off x="838200" y="2514600"/>
            <a:ext cx="5257800" cy="1848711"/>
          </a:xfrm>
          <a:extLst/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1pPr>
            <a:lvl2pPr marL="914400" indent="-457200">
              <a:defRPr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800" dirty="0">
                <a:solidFill>
                  <a:schemeClr val="tx2"/>
                </a:solidFill>
                <a:latin typeface="+mn-lt"/>
              </a:rPr>
              <a:t>Compliance-based 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approach</a:t>
            </a:r>
            <a:endParaRPr lang="en-US" sz="2800" dirty="0">
              <a:solidFill>
                <a:schemeClr val="tx2"/>
              </a:solidFill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en-US" sz="2800" dirty="0" smtClean="0">
              <a:solidFill>
                <a:schemeClr val="tx2"/>
              </a:solidFill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en-US" sz="2800" dirty="0" smtClean="0">
              <a:solidFill>
                <a:schemeClr val="tx2"/>
              </a:solidFill>
              <a:latin typeface="+mn-lt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Integrity-based approach</a:t>
            </a:r>
            <a:endParaRPr lang="en-US" sz="28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2765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54250"/>
            <a:ext cx="2971800" cy="20018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44861"/>
            <a:ext cx="8229600" cy="53370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Ethics Programs and 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</a:rPr>
              <a:t>Policies</a:t>
            </a:r>
            <a:r>
              <a:rPr lang="en-US" altLang="en-US" sz="800" b="1" dirty="0" smtClean="0">
                <a:solidFill>
                  <a:srgbClr val="125F9A"/>
                </a:solidFill>
                <a:latin typeface="+mn-lt"/>
              </a:rPr>
              <a:t>1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</a:rPr>
              <a:t> </a:t>
            </a:r>
            <a:endParaRPr lang="en-US" altLang="en-US" sz="3400" b="1" dirty="0">
              <a:solidFill>
                <a:srgbClr val="125F9A"/>
              </a:solidFill>
              <a:latin typeface="+mn-lt"/>
            </a:endParaRP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38200" y="1752600"/>
            <a:ext cx="5638800" cy="4191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Top Management Commitment and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Involvement</a:t>
            </a: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Ethics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Policies or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Codes</a:t>
            </a:r>
          </a:p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Ethics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and Compliance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Officers</a:t>
            </a: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Ethics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Reporting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Mechanisms</a:t>
            </a:r>
          </a:p>
          <a:p>
            <a:pPr marL="0" indent="0" eaLnBrk="1" hangingPunct="1"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Ethics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Training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Programs</a:t>
            </a: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2867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267200"/>
            <a:ext cx="2209800" cy="21177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55934"/>
            <a:ext cx="82296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Ethics Programs and 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</a:rPr>
              <a:t>Policies</a:t>
            </a:r>
            <a:r>
              <a:rPr lang="en-US" altLang="en-US" sz="800" b="1" dirty="0">
                <a:solidFill>
                  <a:srgbClr val="125F9A"/>
                </a:solidFill>
                <a:latin typeface="+mn-lt"/>
              </a:rPr>
              <a:t>4</a:t>
            </a:r>
            <a:endParaRPr lang="en-US" altLang="en-US" sz="3400" b="1" dirty="0">
              <a:solidFill>
                <a:srgbClr val="125F9A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62001" y="1192333"/>
            <a:ext cx="6248399" cy="33166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1600" dirty="0" smtClean="0">
                <a:latin typeface="Arial" panose="020B0604020202020204" pitchFamily="34" charset="0"/>
              </a:rPr>
              <a:t>Objectives and Motivations for Employee Ethics Training Programs</a:t>
            </a:r>
            <a:endParaRPr lang="en-US" altLang="en-US" sz="1600" dirty="0">
              <a:latin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7162800" y="1143000"/>
            <a:ext cx="1431255" cy="397305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Figure </a:t>
            </a:r>
            <a:r>
              <a:rPr lang="en-US" altLang="en-US" sz="2000" dirty="0" smtClean="0">
                <a:latin typeface="Arial" panose="020B0604020202020204" pitchFamily="34" charset="0"/>
              </a:rPr>
              <a:t>6.3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1851660" y="1524000"/>
            <a:ext cx="5749619" cy="224268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pic>
        <p:nvPicPr>
          <p:cNvPr id="2" name="Picture 1" descr="This horizontal bar graph displays the objectives and motivations that drive employee ethics training programs. 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752600"/>
            <a:ext cx="7162800" cy="4527176"/>
          </a:xfrm>
          <a:prstGeom prst="rect">
            <a:avLst/>
          </a:prstGeo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11516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55934"/>
            <a:ext cx="82296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sz="3400" b="1" dirty="0" smtClean="0">
                <a:solidFill>
                  <a:srgbClr val="125F9A"/>
                </a:solidFill>
              </a:rPr>
              <a:t>The World’s Most Ethical Companies</a:t>
            </a:r>
            <a:endParaRPr lang="en-US" altLang="en-US" sz="3400" b="1" dirty="0">
              <a:solidFill>
                <a:srgbClr val="125F9A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381000" y="1192333"/>
            <a:ext cx="6324600" cy="33166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1600" dirty="0" smtClean="0">
                <a:latin typeface="Arial" panose="020B0604020202020204" pitchFamily="34" charset="0"/>
              </a:rPr>
              <a:t>Forbes Magazine’s most ethical companies and their industries</a:t>
            </a:r>
            <a:endParaRPr lang="en-US" altLang="en-US" sz="1600" dirty="0">
              <a:latin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477000" y="1143000"/>
            <a:ext cx="2117055" cy="397305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 smtClean="0">
                <a:latin typeface="Arial" panose="020B0604020202020204" pitchFamily="34" charset="0"/>
              </a:rPr>
              <a:t>From Figure 6.4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1851660" y="1528332"/>
            <a:ext cx="5749619" cy="224268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806863"/>
              </p:ext>
            </p:extLst>
          </p:nvPr>
        </p:nvGraphicFramePr>
        <p:xfrm>
          <a:off x="1066800" y="1752604"/>
          <a:ext cx="7010400" cy="4648196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chemeClr val="accent3"/>
                  </a:innerShdw>
                </a:effectLst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32014">
                <a:tc gridSpan="2">
                  <a:txBody>
                    <a:bodyPr/>
                    <a:lstStyle/>
                    <a:p>
                      <a:r>
                        <a:rPr lang="en-US" sz="1400" dirty="0" smtClean="0"/>
                        <a:t>These firms</a:t>
                      </a:r>
                      <a:r>
                        <a:rPr lang="en-US" sz="1400" baseline="0" dirty="0" smtClean="0"/>
                        <a:t> were ranked among the highest ethical firms each year from 2007 through 2017.</a:t>
                      </a:r>
                      <a:endParaRPr lang="en-US" sz="14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AFLAC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Insurance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Deere and Company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Industrial manufacturing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Ecolab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Chemicals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Fluor Corporation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Engineering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General</a:t>
                      </a:r>
                      <a:r>
                        <a:rPr lang="en-US" sz="1400" b="1" baseline="0" dirty="0" smtClean="0"/>
                        <a:t> Electric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Diversified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International Paper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Paper</a:t>
                      </a:r>
                      <a:r>
                        <a:rPr lang="en-US" sz="1400" b="1" baseline="0" dirty="0" smtClean="0"/>
                        <a:t> products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Kao Corporation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Consumer products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Milliken &amp; Company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Industrial manufacturing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PepsiCo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Food &amp; beverage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Starbucks Coffee</a:t>
                      </a:r>
                      <a:r>
                        <a:rPr lang="en-US" sz="1400" b="1" baseline="0" dirty="0" smtClean="0"/>
                        <a:t> Company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Restaurants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Texas Instruments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Computers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UPS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Transportation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3201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Xerox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Computers </a:t>
                      </a:r>
                      <a:endParaRPr lang="en-US" sz="14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43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61210" y="451648"/>
            <a:ext cx="82296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</a:rPr>
              <a:t>Ethics in a Global Economy</a:t>
            </a:r>
          </a:p>
        </p:txBody>
      </p:sp>
      <p:sp>
        <p:nvSpPr>
          <p:cNvPr id="33796" name="Content Placeholder 2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762000" y="1371600"/>
            <a:ext cx="5638800" cy="50649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Doing business in global context brings up host of complex ethical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challenges:</a:t>
            </a: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lvl="1" eaLnBrk="1" hangingPunct="1"/>
            <a:endParaRPr lang="en-US" altLang="en-US" sz="2800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lvl="1" eaLnBrk="1" hangingPunct="1"/>
            <a:r>
              <a:rPr lang="en-US" altLang="en-US" sz="28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Bribery</a:t>
            </a:r>
          </a:p>
          <a:p>
            <a:pPr lvl="1" eaLnBrk="1" hangingPunct="1"/>
            <a:endParaRPr lang="en-US" altLang="en-US" sz="2800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lvl="1" eaLnBrk="1" hangingPunct="1"/>
            <a:r>
              <a:rPr lang="en-US" altLang="en-US" sz="28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Dow </a:t>
            </a:r>
            <a:r>
              <a:rPr lang="en-US" altLang="en-US" sz="2800" b="1" dirty="0">
                <a:latin typeface="Calibri" panose="020F0502020204030204" pitchFamily="34" charset="0"/>
                <a:ea typeface="MS PGothic" panose="020B0600070205080204" pitchFamily="34" charset="-128"/>
              </a:rPr>
              <a:t>Jones Anti-Corruption </a:t>
            </a:r>
            <a:r>
              <a:rPr lang="en-US" altLang="en-US" sz="28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Survey</a:t>
            </a:r>
          </a:p>
          <a:p>
            <a:pPr lvl="1" eaLnBrk="1" hangingPunct="1"/>
            <a:endParaRPr lang="en-US" altLang="en-US" sz="2800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lvl="1" eaLnBrk="1" hangingPunct="1"/>
            <a:r>
              <a:rPr lang="en-US" altLang="en-US" sz="28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Numerous </a:t>
            </a:r>
            <a:r>
              <a:rPr lang="en-US" altLang="en-US" sz="2800" b="1" dirty="0">
                <a:latin typeface="Calibri" panose="020F0502020204030204" pitchFamily="34" charset="0"/>
                <a:ea typeface="MS PGothic" panose="020B0600070205080204" pitchFamily="34" charset="-128"/>
              </a:rPr>
              <a:t>efforts to prohibit bribery:</a:t>
            </a:r>
          </a:p>
          <a:p>
            <a:pPr marL="0" indent="0" eaLnBrk="1" hangingPunct="1">
              <a:buNone/>
            </a:pPr>
            <a:endParaRPr lang="en-US" altLang="en-US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endParaRPr lang="en-US" altLang="en-US" sz="2000" dirty="0"/>
          </a:p>
        </p:txBody>
      </p:sp>
      <p:pic>
        <p:nvPicPr>
          <p:cNvPr id="3379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016" y="3886200"/>
            <a:ext cx="2473438" cy="2438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764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Chapter 6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2509301"/>
            <a:ext cx="8229600" cy="85954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Organizational Ethics</a:t>
            </a:r>
          </a:p>
        </p:txBody>
      </p:sp>
      <p:pic>
        <p:nvPicPr>
          <p:cNvPr id="13316" name="Picture 1" descr="Null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429000"/>
            <a:ext cx="28956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15637" y="6502400"/>
            <a:ext cx="8312727" cy="287322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©</a:t>
            </a:r>
            <a:r>
              <a:rPr lang="en-US" altLang="en-US" sz="900" dirty="0" smtClean="0">
                <a:solidFill>
                  <a:srgbClr val="125F9A"/>
                </a:solidFill>
                <a:effectLst/>
                <a:latin typeface="Calibri" charset="0"/>
              </a:rPr>
              <a:t>2020 </a:t>
            </a:r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7939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22572"/>
            <a:ext cx="82296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Corporate Culture and Ethical </a:t>
            </a:r>
            <a:r>
              <a:rPr lang="en-US" sz="3400" b="1" dirty="0" smtClean="0">
                <a:solidFill>
                  <a:srgbClr val="125F9A"/>
                </a:solidFill>
                <a:latin typeface="+mn-lt"/>
                <a:ea typeface="MS PGothic" charset="0"/>
              </a:rPr>
              <a:t>Climates</a:t>
            </a:r>
            <a:r>
              <a:rPr lang="en-US" sz="800" b="1" dirty="0" smtClean="0">
                <a:solidFill>
                  <a:srgbClr val="125F9A"/>
                </a:solidFill>
                <a:latin typeface="+mn-lt"/>
                <a:ea typeface="MS PGothic" charset="0"/>
              </a:rPr>
              <a:t>1</a:t>
            </a:r>
            <a:endParaRPr lang="en-US" sz="3400" b="1" dirty="0">
              <a:solidFill>
                <a:srgbClr val="125F9A"/>
              </a:solidFill>
              <a:latin typeface="+mn-lt"/>
              <a:ea typeface="MS PGothic" charset="0"/>
            </a:endParaRPr>
          </a:p>
        </p:txBody>
      </p:sp>
      <p:sp>
        <p:nvSpPr>
          <p:cNvPr id="16388" name="Rectangle 3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609600" y="1558925"/>
            <a:ext cx="48006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sz="2800" b="1" dirty="0">
                <a:latin typeface="Calibri" panose="020F0502020204030204" pitchFamily="34" charset="0"/>
                <a:ea typeface="MS PGothic" panose="020B0600070205080204" pitchFamily="34" charset="-128"/>
              </a:rPr>
              <a:t>Corporate culture</a:t>
            </a:r>
            <a:r>
              <a:rPr lang="en-US" altLang="en-US" sz="2800" dirty="0">
                <a:latin typeface="Calibri" panose="020F0502020204030204" pitchFamily="34" charset="0"/>
                <a:ea typeface="MS PGothic" panose="020B0600070205080204" pitchFamily="34" charset="-128"/>
              </a:rPr>
              <a:t>: A blend of ideas, customs, traditional practices, company values, and shared </a:t>
            </a: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meanings.</a:t>
            </a:r>
          </a:p>
          <a:p>
            <a:pPr marL="0" indent="0" eaLnBrk="1" hangingPunct="1">
              <a:buNone/>
            </a:pPr>
            <a:endParaRPr lang="en-US" altLang="en-US" sz="2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800" b="1" dirty="0"/>
              <a:t>Ethical climate: </a:t>
            </a:r>
            <a:r>
              <a:rPr lang="en-US" sz="2800" dirty="0"/>
              <a:t>The unspoken understanding among employees of what is and is not acceptable behavior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1639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438400"/>
            <a:ext cx="3390900" cy="225360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4578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The Components of Ethical Climates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629400" y="1197142"/>
            <a:ext cx="1981200" cy="364834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From Figure </a:t>
            </a:r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6.1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259820" y="1862235"/>
            <a:ext cx="4941080" cy="271365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468713"/>
              </p:ext>
            </p:extLst>
          </p:nvPr>
        </p:nvGraphicFramePr>
        <p:xfrm>
          <a:off x="685800" y="2240280"/>
          <a:ext cx="7848601" cy="21336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chemeClr val="accent3"/>
                  </a:innerShdw>
                </a:effectLst>
                <a:tableStyleId>{21E4AEA4-8DFA-4A89-87EB-49C32662AFE0}</a:tableStyleId>
              </a:tblPr>
              <a:tblGrid>
                <a:gridCol w="2020432"/>
                <a:gridCol w="1942723"/>
                <a:gridCol w="1942723"/>
                <a:gridCol w="194272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Ethical Criteria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 of Individual Person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Organization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Society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Egoism (self-centered</a:t>
                      </a:r>
                    </a:p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approach)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Self-interest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 interest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Economic efficiency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Benevolence (concern for-others approach)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Friendship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 interest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Social responsibility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Principle (integrity</a:t>
                      </a:r>
                    </a:p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approach)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morality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Company rules and procedures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Laws and professional</a:t>
                      </a:r>
                      <a:r>
                        <a:rPr lang="en-US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codes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82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</a:rPr>
              <a:t>Business Ethics Across Organizational Functions</a:t>
            </a:r>
          </a:p>
        </p:txBody>
      </p:sp>
      <p:sp>
        <p:nvSpPr>
          <p:cNvPr id="12" name="Rectangle 3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762000" y="1371600"/>
            <a:ext cx="7162800" cy="2263140"/>
          </a:xfrm>
          <a:extLst/>
        </p:spPr>
        <p:txBody>
          <a:bodyPr/>
          <a:lstStyle>
            <a:lvl1pPr marL="171450" indent="-17145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514350" indent="-17145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600" dirty="0">
                <a:solidFill>
                  <a:schemeClr val="tx2"/>
                </a:solidFill>
                <a:latin typeface="+mn-lt"/>
              </a:rPr>
              <a:t>Business operations can be highly specialized, leading to ethical challenges related to those functional areas.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/>
                </a:solidFill>
                <a:latin typeface="+mn-lt"/>
                <a:cs typeface="ＭＳ Ｐゴシック" charset="0"/>
              </a:rPr>
              <a:t>Professional ethical standards may conflict with the ethical standards within the organization.</a:t>
            </a:r>
          </a:p>
          <a:p>
            <a:pPr marL="0" indent="0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r>
              <a:rPr lang="en-US" sz="2600" dirty="0">
                <a:solidFill>
                  <a:srgbClr val="FF0000"/>
                </a:solidFill>
                <a:latin typeface="+mn-lt"/>
                <a:sym typeface="Wingdings"/>
              </a:rPr>
              <a:t></a:t>
            </a:r>
            <a:r>
              <a:rPr lang="en-US" sz="2600" dirty="0">
                <a:solidFill>
                  <a:schemeClr val="tx2"/>
                </a:solidFill>
                <a:latin typeface="+mn-lt"/>
                <a:sym typeface="Wingdings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+mn-lt"/>
              </a:rPr>
              <a:t>Example of functional areas: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228600" y="4648200"/>
            <a:ext cx="1752600" cy="646325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Accounting Ethics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981200" y="4648200"/>
            <a:ext cx="1574380" cy="648748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Financial Ethics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657600" y="4648200"/>
            <a:ext cx="1665459" cy="63986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Marketing Ethics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5334000" y="4572000"/>
            <a:ext cx="1565513" cy="946285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Information Technology Ethics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5"/>
          </p:nvPr>
        </p:nvSpPr>
        <p:spPr>
          <a:xfrm>
            <a:off x="7045087" y="4648200"/>
            <a:ext cx="1565513" cy="76200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 smtClean="0">
                <a:solidFill>
                  <a:schemeClr val="accent3"/>
                </a:solidFill>
              </a:rPr>
              <a:t>Supply Chain Ethics</a:t>
            </a:r>
            <a:endParaRPr lang="en-US" sz="18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</a:rPr>
              <a:t>Business Ethics Across Organizational Functions</a:t>
            </a:r>
          </a:p>
        </p:txBody>
      </p:sp>
      <p:sp>
        <p:nvSpPr>
          <p:cNvPr id="12" name="Rectangle 3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762000" y="1371600"/>
            <a:ext cx="7162800" cy="2263140"/>
          </a:xfrm>
          <a:extLst/>
        </p:spPr>
        <p:txBody>
          <a:bodyPr/>
          <a:lstStyle>
            <a:lvl1pPr marL="171450" indent="-17145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514350" indent="-17145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600" dirty="0">
                <a:solidFill>
                  <a:schemeClr val="tx2"/>
                </a:solidFill>
                <a:latin typeface="+mn-lt"/>
              </a:rPr>
              <a:t>Business operations can be highly specialized, leading to ethical challenges related to those functional areas.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/>
                </a:solidFill>
                <a:latin typeface="+mn-lt"/>
                <a:cs typeface="ＭＳ Ｐゴシック" charset="0"/>
              </a:rPr>
              <a:t>Professional ethical standards may conflict with the ethical standards within the organization.</a:t>
            </a:r>
          </a:p>
          <a:p>
            <a:pPr marL="0" indent="0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r>
              <a:rPr lang="en-US" sz="2600" dirty="0">
                <a:solidFill>
                  <a:srgbClr val="FF0000"/>
                </a:solidFill>
                <a:latin typeface="+mn-lt"/>
                <a:sym typeface="Wingdings"/>
              </a:rPr>
              <a:t></a:t>
            </a:r>
            <a:r>
              <a:rPr lang="en-US" sz="2600" dirty="0">
                <a:solidFill>
                  <a:schemeClr val="tx2"/>
                </a:solidFill>
                <a:latin typeface="+mn-lt"/>
                <a:sym typeface="Wingdings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+mn-lt"/>
              </a:rPr>
              <a:t>Example of functional areas: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228600" y="4648200"/>
            <a:ext cx="1752600" cy="646325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Accounting Ethics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981200" y="4648200"/>
            <a:ext cx="1574380" cy="648748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Financial Ethics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657600" y="4648200"/>
            <a:ext cx="1665459" cy="63986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Marketing Ethics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5334000" y="4572000"/>
            <a:ext cx="1565513" cy="946285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Information Technology Ethics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5"/>
          </p:nvPr>
        </p:nvSpPr>
        <p:spPr>
          <a:xfrm>
            <a:off x="7045087" y="4648200"/>
            <a:ext cx="1565513" cy="76200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 smtClean="0">
                <a:solidFill>
                  <a:schemeClr val="accent3"/>
                </a:solidFill>
              </a:rPr>
              <a:t>Supply Chain Ethics</a:t>
            </a:r>
            <a:endParaRPr lang="en-US" sz="18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9466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</a:rPr>
              <a:t>Business Ethics Across Organizational Functions</a:t>
            </a:r>
          </a:p>
        </p:txBody>
      </p:sp>
      <p:sp>
        <p:nvSpPr>
          <p:cNvPr id="12" name="Rectangle 3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762000" y="1371600"/>
            <a:ext cx="7162800" cy="2263140"/>
          </a:xfrm>
          <a:extLst/>
        </p:spPr>
        <p:txBody>
          <a:bodyPr/>
          <a:lstStyle>
            <a:lvl1pPr marL="171450" indent="-17145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514350" indent="-17145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600" dirty="0">
                <a:solidFill>
                  <a:schemeClr val="tx2"/>
                </a:solidFill>
                <a:latin typeface="+mn-lt"/>
              </a:rPr>
              <a:t>Business operations can be highly specialized, leading to ethical challenges related to those functional areas.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/>
                </a:solidFill>
                <a:latin typeface="+mn-lt"/>
                <a:cs typeface="ＭＳ Ｐゴシック" charset="0"/>
              </a:rPr>
              <a:t>Professional ethical standards may conflict with the ethical standards within the organization.</a:t>
            </a:r>
          </a:p>
          <a:p>
            <a:pPr marL="0" indent="0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r>
              <a:rPr lang="en-US" sz="2600" dirty="0">
                <a:solidFill>
                  <a:srgbClr val="FF0000"/>
                </a:solidFill>
                <a:latin typeface="+mn-lt"/>
                <a:sym typeface="Wingdings"/>
              </a:rPr>
              <a:t></a:t>
            </a:r>
            <a:r>
              <a:rPr lang="en-US" sz="2600" dirty="0">
                <a:solidFill>
                  <a:schemeClr val="tx2"/>
                </a:solidFill>
                <a:latin typeface="+mn-lt"/>
                <a:sym typeface="Wingdings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+mn-lt"/>
              </a:rPr>
              <a:t>Example of functional areas: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228600" y="4648200"/>
            <a:ext cx="1752600" cy="646325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Accounting Ethics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981200" y="4648200"/>
            <a:ext cx="1574380" cy="648748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Financial Ethics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657600" y="4648200"/>
            <a:ext cx="1665459" cy="63986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Marketing Ethics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5334000" y="4572000"/>
            <a:ext cx="1565513" cy="946285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Information Technology Ethics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5"/>
          </p:nvPr>
        </p:nvSpPr>
        <p:spPr>
          <a:xfrm>
            <a:off x="7045087" y="4648200"/>
            <a:ext cx="1565513" cy="76200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 smtClean="0">
                <a:solidFill>
                  <a:schemeClr val="accent3"/>
                </a:solidFill>
              </a:rPr>
              <a:t>Supply Chain Ethics</a:t>
            </a:r>
            <a:endParaRPr lang="en-US" sz="18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9466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</a:rPr>
              <a:t>Business Ethics Across Organizational Functions</a:t>
            </a:r>
          </a:p>
        </p:txBody>
      </p:sp>
      <p:sp>
        <p:nvSpPr>
          <p:cNvPr id="12" name="Rectangle 3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762000" y="1371600"/>
            <a:ext cx="7162800" cy="2263140"/>
          </a:xfrm>
          <a:extLst/>
        </p:spPr>
        <p:txBody>
          <a:bodyPr/>
          <a:lstStyle>
            <a:lvl1pPr marL="171450" indent="-17145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514350" indent="-17145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600" dirty="0">
                <a:solidFill>
                  <a:schemeClr val="tx2"/>
                </a:solidFill>
                <a:latin typeface="+mn-lt"/>
              </a:rPr>
              <a:t>Business operations can be highly specialized, leading to ethical challenges related to those functional areas.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/>
                </a:solidFill>
                <a:latin typeface="+mn-lt"/>
                <a:cs typeface="ＭＳ Ｐゴシック" charset="0"/>
              </a:rPr>
              <a:t>Professional ethical standards may conflict with the ethical standards within the organization.</a:t>
            </a:r>
          </a:p>
          <a:p>
            <a:pPr marL="0" indent="0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r>
              <a:rPr lang="en-US" sz="2600" dirty="0">
                <a:solidFill>
                  <a:srgbClr val="FF0000"/>
                </a:solidFill>
                <a:latin typeface="+mn-lt"/>
                <a:sym typeface="Wingdings"/>
              </a:rPr>
              <a:t></a:t>
            </a:r>
            <a:r>
              <a:rPr lang="en-US" sz="2600" dirty="0">
                <a:solidFill>
                  <a:schemeClr val="tx2"/>
                </a:solidFill>
                <a:latin typeface="+mn-lt"/>
                <a:sym typeface="Wingdings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+mn-lt"/>
              </a:rPr>
              <a:t>Example of functional areas: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228600" y="4648200"/>
            <a:ext cx="1752600" cy="646325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Accounting Ethics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981200" y="4648200"/>
            <a:ext cx="1574380" cy="648748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Financial Ethics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657600" y="4648200"/>
            <a:ext cx="1665459" cy="63986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Marketing Ethics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5286702" y="4419600"/>
            <a:ext cx="1752600" cy="946285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 Technology Ethics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5"/>
          </p:nvPr>
        </p:nvSpPr>
        <p:spPr>
          <a:xfrm>
            <a:off x="7045087" y="4648200"/>
            <a:ext cx="1565513" cy="76200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 smtClean="0">
                <a:solidFill>
                  <a:schemeClr val="accent3"/>
                </a:solidFill>
              </a:rPr>
              <a:t>Supply Chain Ethics</a:t>
            </a:r>
            <a:endParaRPr lang="en-US" sz="18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9466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</a:rPr>
              <a:t>Business Ethics Across Organizational Functions</a:t>
            </a:r>
          </a:p>
        </p:txBody>
      </p:sp>
      <p:sp>
        <p:nvSpPr>
          <p:cNvPr id="12" name="Rectangle 3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762000" y="1371600"/>
            <a:ext cx="7162800" cy="2263140"/>
          </a:xfrm>
          <a:extLst/>
        </p:spPr>
        <p:txBody>
          <a:bodyPr/>
          <a:lstStyle>
            <a:lvl1pPr marL="171450" indent="-17145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514350" indent="-17145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6858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600" dirty="0">
                <a:solidFill>
                  <a:schemeClr val="tx2"/>
                </a:solidFill>
                <a:latin typeface="+mn-lt"/>
              </a:rPr>
              <a:t>Business operations can be highly specialized, leading to ethical challenges related to those functional areas.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/>
                </a:solidFill>
                <a:latin typeface="+mn-lt"/>
                <a:cs typeface="ＭＳ Ｐゴシック" charset="0"/>
              </a:rPr>
              <a:t>Professional ethical standards may conflict with the ethical standards within the organization.</a:t>
            </a:r>
          </a:p>
          <a:p>
            <a:pPr marL="0" indent="0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r>
              <a:rPr lang="en-US" sz="2600" dirty="0">
                <a:solidFill>
                  <a:srgbClr val="FF0000"/>
                </a:solidFill>
                <a:latin typeface="+mn-lt"/>
                <a:sym typeface="Wingdings"/>
              </a:rPr>
              <a:t></a:t>
            </a:r>
            <a:r>
              <a:rPr lang="en-US" sz="2600" dirty="0">
                <a:solidFill>
                  <a:schemeClr val="tx2"/>
                </a:solidFill>
                <a:latin typeface="+mn-lt"/>
                <a:sym typeface="Wingdings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+mn-lt"/>
              </a:rPr>
              <a:t>Example of functional areas: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228600" y="4648200"/>
            <a:ext cx="1752600" cy="646325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Accounting Ethics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981200" y="4648200"/>
            <a:ext cx="1574380" cy="648748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Financial Ethics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657600" y="4648200"/>
            <a:ext cx="1665459" cy="63986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Marketing Ethics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5334000" y="4572000"/>
            <a:ext cx="1565513" cy="946285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3"/>
                </a:solidFill>
              </a:rPr>
              <a:t>Information Technology Ethics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5"/>
          </p:nvPr>
        </p:nvSpPr>
        <p:spPr>
          <a:xfrm>
            <a:off x="7010400" y="4419600"/>
            <a:ext cx="1565513" cy="76200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 Chain Ethics</a:t>
            </a:r>
            <a:endParaRPr lang="en-US" sz="24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39466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55934"/>
            <a:ext cx="8229600" cy="5870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Organizations’ </a:t>
            </a:r>
            <a:r>
              <a:rPr lang="en-US" altLang="ja-JP" sz="3400" b="1" dirty="0">
                <a:solidFill>
                  <a:srgbClr val="125F9A"/>
                </a:solidFill>
                <a:latin typeface="+mn-lt"/>
              </a:rPr>
              <a:t>Ethics Safeguards</a:t>
            </a:r>
            <a:endParaRPr lang="en-US" altLang="en-US" sz="3400" b="1" dirty="0">
              <a:solidFill>
                <a:srgbClr val="125F9A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62000" y="1135183"/>
            <a:ext cx="6655495" cy="33166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Percentage of Firms Reporting They Have Ethical </a:t>
            </a:r>
            <a:r>
              <a:rPr lang="en-US" altLang="en-US" sz="1800" dirty="0" smtClean="0">
                <a:latin typeface="Arial" panose="020B0604020202020204" pitchFamily="34" charset="0"/>
              </a:rPr>
              <a:t>Safeguards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7239000" y="1126695"/>
            <a:ext cx="1431255" cy="397305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Figure 6.2</a:t>
            </a:r>
          </a:p>
        </p:txBody>
      </p:sp>
      <p:pic>
        <p:nvPicPr>
          <p:cNvPr id="26629" name="Picture 9" descr="This vertical multi-bar graph depicts the percentage of firms that reported having ethical safeguards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3"/>
          <a:stretch/>
        </p:blipFill>
        <p:spPr bwMode="auto">
          <a:xfrm>
            <a:off x="914400" y="1752600"/>
            <a:ext cx="71024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1851660" y="1524000"/>
            <a:ext cx="5749619" cy="224268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usiness and Society Template final sample[1]">
  <a:themeElements>
    <a:clrScheme name="B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4E5A"/>
      </a:accent1>
      <a:accent2>
        <a:srgbClr val="40B4E5"/>
      </a:accent2>
      <a:accent3>
        <a:srgbClr val="125F9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and Society Template final sample[1].thmx</Template>
  <TotalTime>5527</TotalTime>
  <Words>1540</Words>
  <Application>Microsoft Office PowerPoint</Application>
  <PresentationFormat>On-screen Show (4:3)</PresentationFormat>
  <Paragraphs>250</Paragraphs>
  <Slides>15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Business and Society Template final sample[1]</vt:lpstr>
      <vt:lpstr>Organizational Ethics</vt:lpstr>
      <vt:lpstr>Corporate Culture and Ethical Climates1</vt:lpstr>
      <vt:lpstr>The Components of Ethical Climates</vt:lpstr>
      <vt:lpstr>Business Ethics Across Organizational Functions</vt:lpstr>
      <vt:lpstr>Business Ethics Across Organizational Functions</vt:lpstr>
      <vt:lpstr>Business Ethics Across Organizational Functions</vt:lpstr>
      <vt:lpstr>Business Ethics Across Organizational Functions</vt:lpstr>
      <vt:lpstr>Business Ethics Across Organizational Functions</vt:lpstr>
      <vt:lpstr>Organizations’ Ethics Safeguards</vt:lpstr>
      <vt:lpstr>Two Ethics Approaches </vt:lpstr>
      <vt:lpstr>Ethics Programs and Policies1 </vt:lpstr>
      <vt:lpstr>Ethics Programs and Policies4</vt:lpstr>
      <vt:lpstr>The World’s Most Ethical Companies</vt:lpstr>
      <vt:lpstr>Ethics in a Global Economy</vt:lpstr>
      <vt:lpstr>Organizational Ethics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 Organizational Ethics</dc:title>
  <dc:creator>Arnaud, Anke U.</dc:creator>
  <cp:lastModifiedBy>Bill Todorovic</cp:lastModifiedBy>
  <cp:revision>86</cp:revision>
  <cp:lastPrinted>1601-01-01T00:00:00Z</cp:lastPrinted>
  <dcterms:created xsi:type="dcterms:W3CDTF">2016-01-15T13:29:11Z</dcterms:created>
  <dcterms:modified xsi:type="dcterms:W3CDTF">2020-04-22T16:19:12Z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TC010690261033</vt:lpwstr>
  </property>
</Properties>
</file>